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notesMasterIdLst>
    <p:notesMasterId r:id="rId13"/>
  </p:notesMasterIdLst>
  <p:handoutMasterIdLst>
    <p:handoutMasterId r:id="rId14"/>
  </p:handoutMasterIdLst>
  <p:sldIdLst>
    <p:sldId id="258" r:id="rId2"/>
    <p:sldId id="260" r:id="rId3"/>
    <p:sldId id="265" r:id="rId4"/>
    <p:sldId id="261" r:id="rId5"/>
    <p:sldId id="263" r:id="rId6"/>
    <p:sldId id="266" r:id="rId7"/>
    <p:sldId id="275" r:id="rId8"/>
    <p:sldId id="274" r:id="rId9"/>
    <p:sldId id="276" r:id="rId10"/>
    <p:sldId id="278" r:id="rId11"/>
    <p:sldId id="279" r:id="rId12"/>
  </p:sldIdLst>
  <p:sldSz cx="9144000" cy="6858000" type="screen4x3"/>
  <p:notesSz cx="6735763" cy="9866313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046"/>
    <a:srgbClr val="001A58"/>
    <a:srgbClr val="BCCFE8"/>
    <a:srgbClr val="008C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 snapToGrid="0" snapToObjects="1">
      <p:cViewPr varScale="1">
        <p:scale>
          <a:sx n="104" d="100"/>
          <a:sy n="104" d="100"/>
        </p:scale>
        <p:origin x="58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-3966" y="-84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6778F-9D10-D546-AD42-60AA27D9D64A}" type="datetimeFigureOut">
              <a:t>14.03.2017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5C552-36E2-FE4A-8959-3A7D73BFBA2A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089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28099-A4D9-4931-B5B8-ED9EC10EC1A5}" type="datetimeFigureOut">
              <a:rPr lang="nb-NO" smtClean="0"/>
              <a:t>14.03.2017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65C41-2DB0-44C0-A210-8B9EDA4281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86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65C41-2DB0-44C0-A210-8B9EDA4281B1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86463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65C41-2DB0-44C0-A210-8B9EDA4281B1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5545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65C41-2DB0-44C0-A210-8B9EDA4281B1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2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65C41-2DB0-44C0-A210-8B9EDA4281B1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2028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65C41-2DB0-44C0-A210-8B9EDA4281B1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849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65C41-2DB0-44C0-A210-8B9EDA4281B1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5545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65C41-2DB0-44C0-A210-8B9EDA4281B1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5545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65C41-2DB0-44C0-A210-8B9EDA4281B1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5545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65C41-2DB0-44C0-A210-8B9EDA4281B1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5545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nb-NO" b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65C41-2DB0-44C0-A210-8B9EDA4281B1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5545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9144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  <p:sp>
        <p:nvSpPr>
          <p:cNvPr id="10" name="Rektangel 9"/>
          <p:cNvSpPr/>
          <p:nvPr userDrawn="1"/>
        </p:nvSpPr>
        <p:spPr>
          <a:xfrm>
            <a:off x="7683500" y="5911850"/>
            <a:ext cx="127635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498170" y="2196036"/>
            <a:ext cx="7436468" cy="466880"/>
          </a:xfrm>
        </p:spPr>
        <p:txBody>
          <a:bodyPr>
            <a:noAutofit/>
          </a:bodyPr>
          <a:lstStyle>
            <a:lvl1pPr algn="l">
              <a:defRPr sz="28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498170" y="2794020"/>
            <a:ext cx="64008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7255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9144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498170" y="2196035"/>
            <a:ext cx="4730675" cy="622653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28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10" name="Bilde 9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3" name="Bilde 12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487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47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9144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498170" y="2196035"/>
            <a:ext cx="4730675" cy="622653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28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10" name="Bilde 9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3" name="Bilde 12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487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95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9144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498170" y="2196035"/>
            <a:ext cx="4730675" cy="622653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28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10" name="Bilde 9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3" name="Bilde 12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487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48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457200" y="950687"/>
            <a:ext cx="82296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1737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14.03.2017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17378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173787"/>
            <a:ext cx="1169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457201" y="2082801"/>
            <a:ext cx="8229600" cy="372010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44026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14.03.2017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243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14.03.2017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225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14.03.2017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549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14.03.2017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7575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14.03.2017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8212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14.03.2017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3724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14.03.2017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154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94751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2090509"/>
            <a:ext cx="8229600" cy="35023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1737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14.03.2017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17378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173787"/>
            <a:ext cx="1169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7" name="Bilde 6" descr="ks_hovedlogo_rgb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1815" y="6157913"/>
            <a:ext cx="762135" cy="38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1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649" r:id="rId10"/>
    <p:sldLayoutId id="2147483709" r:id="rId11"/>
    <p:sldLayoutId id="2147483710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30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hyperlink" Target="mailto:annevy.duun@ks.no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6.jp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ctrTitle"/>
          </p:nvPr>
        </p:nvSpPr>
        <p:spPr>
          <a:xfrm>
            <a:off x="498170" y="2132528"/>
            <a:ext cx="7739522" cy="466880"/>
          </a:xfrm>
        </p:spPr>
        <p:txBody>
          <a:bodyPr/>
          <a:lstStyle/>
          <a:p>
            <a:r>
              <a:rPr lang="nb-NO" sz="4800" dirty="0"/>
              <a:t>Kulturprosjektet Oppspill </a:t>
            </a:r>
            <a:br>
              <a:rPr lang="nb-NO" sz="4800" dirty="0"/>
            </a:br>
            <a:r>
              <a:rPr lang="nb-NO" i="1" dirty="0"/>
              <a:t>Felles kultursatsing i KS og norsk kulturskoleråd </a:t>
            </a:r>
          </a:p>
        </p:txBody>
      </p:sp>
      <p:sp>
        <p:nvSpPr>
          <p:cNvPr id="7" name="Undertittel 6"/>
          <p:cNvSpPr>
            <a:spLocks noGrp="1"/>
          </p:cNvSpPr>
          <p:nvPr>
            <p:ph type="subTitle" idx="1"/>
          </p:nvPr>
        </p:nvSpPr>
        <p:spPr>
          <a:xfrm>
            <a:off x="498170" y="3222897"/>
            <a:ext cx="6400800" cy="83930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nb-NO" dirty="0"/>
              <a:t>Prosjektleder Ann Evy Duun</a:t>
            </a: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115" y="3222897"/>
            <a:ext cx="4762500" cy="2895600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498168" y="4895681"/>
            <a:ext cx="3499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nb-NO" dirty="0"/>
              <a:t>E-post: </a:t>
            </a:r>
            <a:r>
              <a:rPr lang="nb-NO" dirty="0">
                <a:solidFill>
                  <a:srgbClr val="FFFF00"/>
                </a:solidFill>
                <a:hlinkClick r:id="rId4"/>
              </a:rPr>
              <a:t>annevy.duun@ks.no</a:t>
            </a:r>
            <a:endParaRPr lang="nb-NO" dirty="0">
              <a:solidFill>
                <a:srgbClr val="FFFF00"/>
              </a:solidFill>
            </a:endParaRPr>
          </a:p>
          <a:p>
            <a:pPr>
              <a:spcBef>
                <a:spcPts val="0"/>
              </a:spcBef>
            </a:pPr>
            <a:r>
              <a:rPr lang="nb-NO" dirty="0"/>
              <a:t>Mobil: 990 46 710</a:t>
            </a: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86" b="38689"/>
          <a:stretch/>
        </p:blipFill>
        <p:spPr>
          <a:xfrm>
            <a:off x="1782193" y="237723"/>
            <a:ext cx="3420986" cy="89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483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64999"/>
            <a:ext cx="8229600" cy="1132114"/>
          </a:xfrm>
        </p:spPr>
        <p:txBody>
          <a:bodyPr>
            <a:noAutofit/>
          </a:bodyPr>
          <a:lstStyle/>
          <a:p>
            <a:r>
              <a:rPr lang="nb-NO" sz="4000" b="1" dirty="0"/>
              <a:t> </a:t>
            </a:r>
            <a:br>
              <a:rPr lang="nb-NO" sz="2400" dirty="0"/>
            </a:br>
            <a:r>
              <a:rPr lang="nn-NO" sz="2400" i="1" dirty="0"/>
              <a:t>D) Sette kulturskolene som lokale og nasjonale kompetansemiljø på dagsorden.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>
          <a:xfrm>
            <a:off x="457200" y="2502562"/>
            <a:ext cx="8229600" cy="3720104"/>
          </a:xfrm>
        </p:spPr>
        <p:txBody>
          <a:bodyPr>
            <a:noAutofit/>
          </a:bodyPr>
          <a:lstStyle/>
          <a:p>
            <a:endParaRPr lang="nb-NO" sz="2000" dirty="0"/>
          </a:p>
          <a:p>
            <a:pPr marL="0" indent="0">
              <a:buNone/>
            </a:pPr>
            <a:r>
              <a:rPr lang="nb-NO" sz="2000" dirty="0"/>
              <a:t>Aktuelle tiltak:</a:t>
            </a:r>
          </a:p>
          <a:p>
            <a:pPr lvl="0"/>
            <a:r>
              <a:rPr lang="nb-NO" sz="2000" dirty="0"/>
              <a:t>Delta i implementering av ny rammeplan for kulturskolene i Norge gjennom veilederkorps</a:t>
            </a:r>
          </a:p>
          <a:p>
            <a:pPr lvl="0"/>
            <a:r>
              <a:rPr lang="nb-NO" sz="2000" dirty="0"/>
              <a:t>Jobbe aktivt opp mot aktuelle aktører for å drøfte og eventuelt avklare mulighetene for en tettere integrering av kulturskolens undervisning i ordinær skoletid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64122"/>
            <a:ext cx="9080024" cy="5102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Sylinder 3"/>
          <p:cNvSpPr txBox="1"/>
          <p:nvPr/>
        </p:nvSpPr>
        <p:spPr>
          <a:xfrm>
            <a:off x="129473" y="457113"/>
            <a:ext cx="6886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/>
              <a:t>Framdriftsplan</a:t>
            </a:r>
          </a:p>
        </p:txBody>
      </p:sp>
    </p:spTree>
    <p:extLst>
      <p:ext uri="{BB962C8B-B14F-4D97-AF65-F5344CB8AC3E}">
        <p14:creationId xmlns:p14="http://schemas.microsoft.com/office/powerpoint/2010/main" val="359277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Hva skjer nå?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>
          <a:xfrm>
            <a:off x="457201" y="2082801"/>
            <a:ext cx="8317344" cy="4234872"/>
          </a:xfrm>
        </p:spPr>
        <p:txBody>
          <a:bodyPr>
            <a:normAutofit fontScale="92500"/>
          </a:bodyPr>
          <a:lstStyle/>
          <a:p>
            <a:r>
              <a:rPr lang="nb-NO" sz="2600" dirty="0"/>
              <a:t>Prosjektplan er akkurat nå godkjent hos KS og kulturskolerådet</a:t>
            </a:r>
          </a:p>
          <a:p>
            <a:r>
              <a:rPr lang="nb-NO" sz="2600" dirty="0"/>
              <a:t>Medlemsdialog 1.3 – 1.9.17</a:t>
            </a:r>
          </a:p>
          <a:p>
            <a:pPr lvl="1"/>
            <a:r>
              <a:rPr lang="nb-NO" i="1" dirty="0"/>
              <a:t>Dialogpakke, bestående av blant annet grunnlagsdokument, presentasjoner, kortnotat/covernotat og metodeforslag</a:t>
            </a:r>
            <a:endParaRPr lang="nb-NO" i="1" dirty="0"/>
          </a:p>
          <a:p>
            <a:pPr lvl="1"/>
            <a:r>
              <a:rPr lang="nb-NO" i="1" dirty="0"/>
              <a:t>Dialogen vil gjennomføres i utvalgte rådmannsutvalg, fylkesstyrer, kulturkonferanser og andre møtesteder/nettverk</a:t>
            </a:r>
            <a:endParaRPr lang="nb-NO" dirty="0"/>
          </a:p>
          <a:p>
            <a:pPr lvl="1"/>
            <a:r>
              <a:rPr lang="nb-NO" i="1" dirty="0"/>
              <a:t>Samarbeid med NOKU</a:t>
            </a:r>
          </a:p>
          <a:p>
            <a:pPr lvl="1"/>
            <a:r>
              <a:rPr lang="nb-NO" i="1" dirty="0"/>
              <a:t>Lederkonferansen 2017</a:t>
            </a:r>
          </a:p>
          <a:p>
            <a:r>
              <a:rPr lang="nb-NO" sz="2600" dirty="0"/>
              <a:t>FoU- prosjekt/ diskusjoner om</a:t>
            </a:r>
          </a:p>
          <a:p>
            <a:r>
              <a:rPr lang="nb-NO" sz="2600" dirty="0"/>
              <a:t>Avslutning juni 2018</a:t>
            </a:r>
          </a:p>
          <a:p>
            <a:endParaRPr lang="nb-NO" sz="2600" dirty="0"/>
          </a:p>
        </p:txBody>
      </p:sp>
    </p:spTree>
    <p:extLst>
      <p:ext uri="{BB962C8B-B14F-4D97-AF65-F5344CB8AC3E}">
        <p14:creationId xmlns:p14="http://schemas.microsoft.com/office/powerpoint/2010/main" val="178844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1305443"/>
            <a:ext cx="8229600" cy="1132114"/>
          </a:xfrm>
        </p:spPr>
        <p:txBody>
          <a:bodyPr/>
          <a:lstStyle/>
          <a:p>
            <a:r>
              <a:rPr lang="nb-NO" dirty="0"/>
              <a:t>Bakgrunn for prosjektet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>
          <a:xfrm>
            <a:off x="457201" y="2349838"/>
            <a:ext cx="8229600" cy="3720104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nb-NO" dirty="0"/>
              <a:t>Politisk initiativ i KS og Norsk kulturskoleråd Nord-Trøndelag</a:t>
            </a:r>
          </a:p>
          <a:p>
            <a:pPr>
              <a:buFont typeface="Arial" pitchFamily="34" charset="0"/>
              <a:buChar char="•"/>
            </a:pPr>
            <a:endParaRPr lang="nb-NO" dirty="0"/>
          </a:p>
          <a:p>
            <a:pPr>
              <a:buFont typeface="Arial" pitchFamily="34" charset="0"/>
              <a:buChar char="•"/>
            </a:pPr>
            <a:r>
              <a:rPr lang="nb-NO" dirty="0"/>
              <a:t>Samme eier (kommunene)</a:t>
            </a:r>
          </a:p>
          <a:p>
            <a:pPr>
              <a:buFont typeface="Arial" pitchFamily="34" charset="0"/>
              <a:buChar char="•"/>
            </a:pPr>
            <a:r>
              <a:rPr lang="nb-NO" dirty="0"/>
              <a:t>Medlems- og interesseorganisasjoner</a:t>
            </a:r>
          </a:p>
          <a:p>
            <a:pPr>
              <a:buFont typeface="Arial" pitchFamily="34" charset="0"/>
              <a:buChar char="•"/>
            </a:pPr>
            <a:r>
              <a:rPr lang="nb-NO" dirty="0"/>
              <a:t>Jobber faglig og politisk</a:t>
            </a:r>
          </a:p>
          <a:p>
            <a:pPr>
              <a:buFont typeface="Arial" pitchFamily="34" charset="0"/>
              <a:buChar char="•"/>
            </a:pPr>
            <a:endParaRPr lang="nb-NO" b="1" dirty="0">
              <a:effectLst>
                <a:glow rad="38100">
                  <a:schemeClr val="bg1">
                    <a:lumMod val="65000"/>
                    <a:lumOff val="35000"/>
                    <a:alpha val="50000"/>
                  </a:schemeClr>
                </a:glo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nb-NO" dirty="0"/>
              <a:t>Samhandling styrker kompetansen i KS, Kulturskolerådet og norske kommuner</a:t>
            </a:r>
          </a:p>
          <a:p>
            <a:pPr>
              <a:buFont typeface="Arial" pitchFamily="34" charset="0"/>
              <a:buChar char="•"/>
            </a:pPr>
            <a:endParaRPr lang="nb-NO" dirty="0"/>
          </a:p>
          <a:p>
            <a:pPr marL="0" indent="0">
              <a:buNone/>
            </a:pPr>
            <a:r>
              <a:rPr lang="nb-NO" dirty="0"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</a:effectLst>
              </a:rPr>
              <a:t>     Prosjektet er 2-årig, og har egen styringsgruppe.</a:t>
            </a:r>
            <a:endParaRPr lang="nb-NO" dirty="0"/>
          </a:p>
          <a:p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86" b="38689"/>
          <a:stretch/>
        </p:blipFill>
        <p:spPr>
          <a:xfrm>
            <a:off x="3054744" y="593772"/>
            <a:ext cx="3420986" cy="890317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26" y="553494"/>
            <a:ext cx="1853919" cy="93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36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635225" y="1108524"/>
            <a:ext cx="8229600" cy="1132114"/>
          </a:xfrm>
        </p:spPr>
        <p:txBody>
          <a:bodyPr>
            <a:normAutofit/>
          </a:bodyPr>
          <a:lstStyle/>
          <a:p>
            <a:r>
              <a:rPr lang="nb-NO" sz="4000" dirty="0"/>
              <a:t>Prosjektet skal: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10"/>
          </p:nvPr>
        </p:nvSpPr>
        <p:spPr>
          <a:xfrm>
            <a:off x="457201" y="2661424"/>
            <a:ext cx="8229600" cy="3720104"/>
          </a:xfrm>
        </p:spPr>
        <p:txBody>
          <a:bodyPr/>
          <a:lstStyle/>
          <a:p>
            <a:r>
              <a:rPr lang="nb-NO" dirty="0"/>
              <a:t>Bidra til bevisstgjøring av kultur som interessepolitisk område i KS, regionalt og nasjonalt</a:t>
            </a:r>
          </a:p>
          <a:p>
            <a:r>
              <a:rPr lang="nb-NO" dirty="0"/>
              <a:t>Kartlegge og avklare hvilke kulturområder det er naturlig at KS og kulturskolerådet skal bygge kapasitet på, hver for seg og sammen.</a:t>
            </a:r>
          </a:p>
          <a:p>
            <a:r>
              <a:rPr lang="nb-NO" dirty="0"/>
              <a:t>Identifisere og initiere aktuelle FoU-prosjekter innenfor kulturområdet</a:t>
            </a:r>
          </a:p>
          <a:p>
            <a:r>
              <a:rPr lang="nb-NO" dirty="0"/>
              <a:t>Bidra i implementering av ny rammeplan for kulturskolene</a:t>
            </a:r>
          </a:p>
          <a:p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099" y="379693"/>
            <a:ext cx="4466508" cy="216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42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3999" cy="66314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240" y="1833963"/>
            <a:ext cx="2008431" cy="724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Ellipse 6"/>
          <p:cNvSpPr/>
          <p:nvPr/>
        </p:nvSpPr>
        <p:spPr>
          <a:xfrm>
            <a:off x="2484455" y="3486065"/>
            <a:ext cx="1406769" cy="5861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279" y="366570"/>
            <a:ext cx="1853919" cy="93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0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396256"/>
            <a:ext cx="8229600" cy="1132114"/>
          </a:xfrm>
        </p:spPr>
        <p:txBody>
          <a:bodyPr>
            <a:normAutofit/>
          </a:bodyPr>
          <a:lstStyle/>
          <a:p>
            <a:r>
              <a:rPr lang="nb-NO" sz="4000" b="1" dirty="0"/>
              <a:t>Effektmål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>
          <a:xfrm>
            <a:off x="457200" y="1394978"/>
            <a:ext cx="8229600" cy="372010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1046"/>
                </a:solidFill>
                <a:latin typeface="+mj-lt"/>
              </a:rPr>
              <a:t>kommunalt og fylkeskommunalt eierskap innen kulturfeltet er tydeliggjort.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1046"/>
                </a:solidFill>
                <a:latin typeface="+mj-lt"/>
              </a:rPr>
              <a:t>kulturlivet i kommuner og fylkeskommuner er en tydelig premissleverandør på arenaer hvor nasjonal kulturpolitikk utvikles.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1046"/>
                </a:solidFill>
                <a:latin typeface="+mj-lt"/>
              </a:rPr>
              <a:t>kommunenes og fylkeskommunenes behov på kulturområdet er tydeliggjort i KS og Kulturskolerådet sitt interessepolitiske arbeid.</a:t>
            </a:r>
            <a:endParaRPr lang="nb-NO" sz="1200" dirty="0">
              <a:solidFill>
                <a:srgbClr val="001046"/>
              </a:solidFill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1046"/>
                </a:solidFill>
                <a:latin typeface="+mj-lt"/>
              </a:rPr>
              <a:t>kulturfagenes egenart er satt på dagsorden i utviklingen av kommunenes og fylkeskommunenes helhetlige tjenesteproduksjon</a:t>
            </a:r>
          </a:p>
          <a:p>
            <a:endParaRPr lang="nb-NO" dirty="0">
              <a:solidFill>
                <a:srgbClr val="00104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183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84673"/>
            <a:ext cx="8229600" cy="1132114"/>
          </a:xfrm>
        </p:spPr>
        <p:txBody>
          <a:bodyPr>
            <a:noAutofit/>
          </a:bodyPr>
          <a:lstStyle/>
          <a:p>
            <a:r>
              <a:rPr lang="nb-NO" sz="4000" b="1" dirty="0"/>
              <a:t>Resultatmål </a:t>
            </a:r>
            <a:br>
              <a:rPr lang="nb-NO" sz="2400" dirty="0"/>
            </a:br>
            <a:r>
              <a:rPr lang="nb-NO" sz="2400" dirty="0"/>
              <a:t>A) </a:t>
            </a:r>
            <a:r>
              <a:rPr lang="nb-NO" sz="2400" i="1" dirty="0"/>
              <a:t>Identifisere kommunale og fylkeskommunale arbeidsområder på kulturfeltet der det er aktuelt for KS og Kulturskolerådet å utvikle interessepolitikk. </a:t>
            </a:r>
            <a:br>
              <a:rPr lang="nb-NO" sz="2400" dirty="0"/>
            </a:b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>
          <a:xfrm>
            <a:off x="457200" y="1976580"/>
            <a:ext cx="8229600" cy="37201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000" dirty="0"/>
              <a:t>Aktuelle tiltak:</a:t>
            </a:r>
          </a:p>
          <a:p>
            <a:pPr lvl="0"/>
            <a:r>
              <a:rPr lang="nb-NO" sz="2000" dirty="0"/>
              <a:t>Utvikle en kulturpolitisk plattform i KS</a:t>
            </a:r>
          </a:p>
          <a:p>
            <a:pPr lvl="0"/>
            <a:r>
              <a:rPr lang="nb-NO" sz="2000" dirty="0"/>
              <a:t>Utvikle dialogverktøy og legge til rette for dialogarenaer politisk og administrativt. </a:t>
            </a:r>
          </a:p>
          <a:p>
            <a:pPr lvl="0"/>
            <a:r>
              <a:rPr lang="nb-NO" sz="2000" dirty="0"/>
              <a:t>Lede og delta i prosesser sammen med både interne og eksterne aktører innen kulturområdet med fokus på nye strukturer (kommune- og regionreform); hvordan ivareta og videreutvikle kulturperspektivet i de nye strukturene.</a:t>
            </a:r>
          </a:p>
          <a:p>
            <a:pPr lvl="0"/>
            <a:r>
              <a:rPr lang="nb-NO" sz="2000" dirty="0"/>
              <a:t>Løfte fram gode eksempler (kommunale og fylkeskommunale) på kultursatsing; kommuner/fylkeskommuner som bruker handlingsrommet</a:t>
            </a:r>
          </a:p>
          <a:p>
            <a:pPr lvl="0"/>
            <a:r>
              <a:rPr lang="nb-NO" sz="2000" dirty="0"/>
              <a:t>Etablere og vedlikeholde kontakt med Kulturdepartementet med utgangspunkt i kartlegging av kulturarenaer.</a:t>
            </a:r>
          </a:p>
          <a:p>
            <a:pPr lvl="0"/>
            <a:r>
              <a:rPr lang="nb-NO" sz="2000" dirty="0"/>
              <a:t>Etablere og vedlikeholde kontakt med Kulturtanken </a:t>
            </a:r>
          </a:p>
          <a:p>
            <a:endParaRPr lang="nb-NO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0150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736375"/>
            <a:ext cx="8229600" cy="1709289"/>
          </a:xfrm>
        </p:spPr>
        <p:txBody>
          <a:bodyPr>
            <a:noAutofit/>
          </a:bodyPr>
          <a:lstStyle/>
          <a:p>
            <a:r>
              <a:rPr lang="nb-NO" sz="4000" b="1" dirty="0"/>
              <a:t>Resultatmål </a:t>
            </a:r>
            <a:r>
              <a:rPr lang="nb-NO" sz="2000" b="1" i="1" dirty="0"/>
              <a:t>forts (2)</a:t>
            </a:r>
            <a:br>
              <a:rPr lang="nb-NO" sz="4000" b="1" dirty="0"/>
            </a:br>
            <a:br>
              <a:rPr lang="nb-NO" sz="2400" dirty="0"/>
            </a:br>
            <a:r>
              <a:rPr lang="nb-NO" sz="2400" i="1" dirty="0"/>
              <a:t>B) Tydeliggjøre de ulike aktørers muligheter og roller i et helhetlig oppvekstmiljø.</a:t>
            </a:r>
            <a:br>
              <a:rPr lang="nb-NO" sz="2400" dirty="0"/>
            </a:b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>
          <a:xfrm>
            <a:off x="457200" y="2445918"/>
            <a:ext cx="8229600" cy="37201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000" dirty="0"/>
              <a:t>Aktuelle tiltak:</a:t>
            </a:r>
          </a:p>
          <a:p>
            <a:pPr lvl="0"/>
            <a:r>
              <a:rPr lang="nb-NO" sz="2000" dirty="0"/>
              <a:t>Bidra til å utvikle helhetlig eierstrategi for barnehage, grunnskole og kulturskole i KS.</a:t>
            </a:r>
          </a:p>
          <a:p>
            <a:pPr lvl="0"/>
            <a:r>
              <a:rPr lang="nb-NO" sz="2000" dirty="0"/>
              <a:t>Delta i videreutvikling av KS’ skoleeierprogram; ABSOLUTT</a:t>
            </a:r>
          </a:p>
          <a:p>
            <a:pPr lvl="0"/>
            <a:r>
              <a:rPr lang="nb-NO" sz="2000" dirty="0"/>
              <a:t>Bidra til å utvikle modeller for helhetlig lokalt arbeid med utgangspunkt i lokale kulturarenaer for barn og unge</a:t>
            </a:r>
          </a:p>
          <a:p>
            <a:pPr lvl="1"/>
            <a:r>
              <a:rPr lang="nb-NO" sz="2000" dirty="0"/>
              <a:t>Med utgangspunkt i pilot i Nord-Trøndelag, utvikle modeller for helhetlig lokalt arbeid med DKS - UKM – Kulturskole. </a:t>
            </a:r>
          </a:p>
          <a:p>
            <a:pPr lvl="1"/>
            <a:r>
              <a:rPr lang="nb-NO" sz="2000" dirty="0"/>
              <a:t>Videreutvikle samarbeidet mellom NOKU, Norsk kulturskoleråd, Norsk bibliotekforening og KS på regionalt nivå i samarbeid med regionale myndigheter i Trøndelag.  </a:t>
            </a:r>
          </a:p>
          <a:p>
            <a:pPr marL="0" indent="0">
              <a:buNone/>
            </a:pPr>
            <a:endParaRPr lang="nb-NO" sz="2000" dirty="0"/>
          </a:p>
          <a:p>
            <a:endParaRPr lang="nb-NO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0906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64999"/>
            <a:ext cx="8229600" cy="1132114"/>
          </a:xfrm>
        </p:spPr>
        <p:txBody>
          <a:bodyPr>
            <a:noAutofit/>
          </a:bodyPr>
          <a:lstStyle/>
          <a:p>
            <a:r>
              <a:rPr lang="nb-NO" sz="4000" b="1" dirty="0"/>
              <a:t>Resultatmål </a:t>
            </a:r>
            <a:r>
              <a:rPr lang="nb-NO" sz="2000" b="1" i="1" dirty="0"/>
              <a:t>forts (3)</a:t>
            </a:r>
            <a:br>
              <a:rPr lang="nb-NO" sz="4000" b="1" dirty="0"/>
            </a:br>
            <a:r>
              <a:rPr lang="nb-NO" sz="4000" b="1" dirty="0"/>
              <a:t> </a:t>
            </a:r>
            <a:br>
              <a:rPr lang="nb-NO" sz="2400" dirty="0"/>
            </a:br>
            <a:r>
              <a:rPr lang="nb-NO" sz="2400" i="1" dirty="0"/>
              <a:t>C) Legge til rette for en kunnskapsbasert utvikling på kulturområdet.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>
          <a:xfrm>
            <a:off x="457200" y="2502562"/>
            <a:ext cx="8229600" cy="3720104"/>
          </a:xfrm>
        </p:spPr>
        <p:txBody>
          <a:bodyPr>
            <a:noAutofit/>
          </a:bodyPr>
          <a:lstStyle/>
          <a:p>
            <a:endParaRPr lang="nb-NO" sz="2000" dirty="0"/>
          </a:p>
          <a:p>
            <a:pPr marL="0" indent="0">
              <a:buNone/>
            </a:pPr>
            <a:r>
              <a:rPr lang="nb-NO" sz="2000" dirty="0"/>
              <a:t>Aktuelle tiltak:</a:t>
            </a:r>
          </a:p>
          <a:p>
            <a:pPr lvl="0"/>
            <a:r>
              <a:rPr lang="nb-NO" sz="2000" dirty="0"/>
              <a:t>Initiere og følge opp aktuelle FoU-prosjekt</a:t>
            </a:r>
          </a:p>
          <a:p>
            <a:pPr lvl="0"/>
            <a:r>
              <a:rPr lang="nb-NO" sz="2000" dirty="0"/>
              <a:t>Delta i utviklingen av kompetanse for ledere i kultursektoren, blant annet gjennom Lederkonferansen </a:t>
            </a:r>
          </a:p>
          <a:p>
            <a:endParaRPr lang="nb-NO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0906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64999"/>
            <a:ext cx="8229600" cy="1132114"/>
          </a:xfrm>
        </p:spPr>
        <p:txBody>
          <a:bodyPr>
            <a:noAutofit/>
          </a:bodyPr>
          <a:lstStyle/>
          <a:p>
            <a:r>
              <a:rPr lang="nb-NO" sz="4000" b="1" dirty="0"/>
              <a:t>Resultatmål </a:t>
            </a:r>
            <a:r>
              <a:rPr lang="nb-NO" sz="2000" b="1" i="1" dirty="0"/>
              <a:t>forts (4)</a:t>
            </a:r>
            <a:br>
              <a:rPr lang="nb-NO" sz="4000" b="1" dirty="0"/>
            </a:br>
            <a:r>
              <a:rPr lang="nb-NO" sz="4000" b="1" dirty="0"/>
              <a:t> </a:t>
            </a:r>
            <a:br>
              <a:rPr lang="nb-NO" sz="2400" dirty="0"/>
            </a:br>
            <a:r>
              <a:rPr lang="nn-NO" sz="2400" i="1" dirty="0"/>
              <a:t>D) Sette kulturskolene som lokale og nasjonale kompetansemiljø på dagsorden.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>
          <a:xfrm>
            <a:off x="457200" y="2502562"/>
            <a:ext cx="8229600" cy="3720104"/>
          </a:xfrm>
        </p:spPr>
        <p:txBody>
          <a:bodyPr>
            <a:noAutofit/>
          </a:bodyPr>
          <a:lstStyle/>
          <a:p>
            <a:endParaRPr lang="nb-NO" sz="2000" dirty="0"/>
          </a:p>
          <a:p>
            <a:pPr marL="0" indent="0">
              <a:buNone/>
            </a:pPr>
            <a:r>
              <a:rPr lang="nb-NO" sz="2000" dirty="0"/>
              <a:t>Aktuelle tiltak:</a:t>
            </a:r>
          </a:p>
          <a:p>
            <a:pPr lvl="0"/>
            <a:r>
              <a:rPr lang="nb-NO" sz="2000" dirty="0"/>
              <a:t>Delta i implementering av ny rammeplan for kulturskolene i Norge gjennom veilederkorps</a:t>
            </a:r>
          </a:p>
          <a:p>
            <a:pPr lvl="0"/>
            <a:r>
              <a:rPr lang="nb-NO" sz="2000" dirty="0"/>
              <a:t>Jobbe aktivt opp mot aktuelle aktører for å drøfte og eventuelt avklare mulighetene for en tettere integrering av kulturskolens undervisning i ordinær skoletid</a:t>
            </a:r>
          </a:p>
        </p:txBody>
      </p:sp>
    </p:spTree>
    <p:extLst>
      <p:ext uri="{BB962C8B-B14F-4D97-AF65-F5344CB8AC3E}">
        <p14:creationId xmlns:p14="http://schemas.microsoft.com/office/powerpoint/2010/main" val="189022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S_PPT_mal_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KS_PPT_mal_2012</Template>
  <TotalTime>326</TotalTime>
  <Words>502</Words>
  <Application>Microsoft Office PowerPoint</Application>
  <PresentationFormat>Skjermfremvisning (4:3)</PresentationFormat>
  <Paragraphs>74</Paragraphs>
  <Slides>11</Slides>
  <Notes>10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4" baseType="lpstr">
      <vt:lpstr>Arial</vt:lpstr>
      <vt:lpstr>Calibri</vt:lpstr>
      <vt:lpstr>KS_PPT_mal_2012</vt:lpstr>
      <vt:lpstr>Kulturprosjektet Oppspill  Felles kultursatsing i KS og norsk kulturskoleråd </vt:lpstr>
      <vt:lpstr>Bakgrunn for prosjektet</vt:lpstr>
      <vt:lpstr>Prosjektet skal:</vt:lpstr>
      <vt:lpstr>PowerPoint-presentasjon</vt:lpstr>
      <vt:lpstr>Effektmål</vt:lpstr>
      <vt:lpstr>Resultatmål  A) Identifisere kommunale og fylkeskommunale arbeidsområder på kulturfeltet der det er aktuelt for KS og Kulturskolerådet å utvikle interessepolitikk.  </vt:lpstr>
      <vt:lpstr>Resultatmål forts (2)  B) Tydeliggjøre de ulike aktørers muligheter og roller i et helhetlig oppvekstmiljø. </vt:lpstr>
      <vt:lpstr>Resultatmål forts (3)   C) Legge til rette for en kunnskapsbasert utvikling på kulturområdet.</vt:lpstr>
      <vt:lpstr>Resultatmål forts (4)   D) Sette kulturskolene som lokale og nasjonale kompetansemiljø på dagsorden.</vt:lpstr>
      <vt:lpstr>  D) Sette kulturskolene som lokale og nasjonale kompetansemiljø på dagsorden.</vt:lpstr>
      <vt:lpstr>Hva skjer nå?</vt:lpstr>
    </vt:vector>
  </TitlesOfParts>
  <Company>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Tone Mangset</dc:creator>
  <cp:lastModifiedBy>Merete Wilhelmsen</cp:lastModifiedBy>
  <cp:revision>34</cp:revision>
  <dcterms:created xsi:type="dcterms:W3CDTF">2015-01-08T12:09:27Z</dcterms:created>
  <dcterms:modified xsi:type="dcterms:W3CDTF">2017-03-14T14:33:18Z</dcterms:modified>
</cp:coreProperties>
</file>